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anrope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anrope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Manrope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9c1b5aa28b_0_4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c1b5aa28b_0_629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c1b5aa28b_0_71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c1b5aa28b_0_77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9c1b5aa28b_0_83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c1b5aa28b_0_924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9c1b5aa28b_0_98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9c1b5aa28b_0_1037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9c1b5aa28b_0_109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c1b5aa28b_0_12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c1b5aa28b_0_136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c1b5aa28b_0_73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9c1b5aa28b_0_147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9c1b5aa28b_0_15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9c1b5aa28b_0_15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9c1b5aa28b_0_320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c1b5aa28b_0_388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9c1b5aa28b_0_46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c1b5aa28b_0_51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9c1b5aa28b_0_575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E">
  <p:cSld name="TITLE_AND_BODY_2_1_1_1_1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14"/>
          <p:cNvSpPr/>
          <p:nvPr>
            <p:ph idx="2" type="pic"/>
          </p:nvPr>
        </p:nvSpPr>
        <p:spPr>
          <a:xfrm>
            <a:off x="204047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8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2_1_TITLEANDBULLETS_E 1">
  <p:cSld name="CUSTOM_3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15"/>
          <p:cNvSpPr txBox="1"/>
          <p:nvPr>
            <p:ph type="title"/>
          </p:nvPr>
        </p:nvSpPr>
        <p:spPr>
          <a:xfrm>
            <a:off x="350350" y="387900"/>
            <a:ext cx="3363600" cy="13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358825" y="1920096"/>
            <a:ext cx="3363600" cy="11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3" type="body"/>
          </p:nvPr>
        </p:nvSpPr>
        <p:spPr>
          <a:xfrm>
            <a:off x="358825" y="3569676"/>
            <a:ext cx="3363600" cy="11859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>
            <p:ph idx="2" type="pic"/>
          </p:nvPr>
        </p:nvSpPr>
        <p:spPr>
          <a:xfrm>
            <a:off x="399600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327575" y="340500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F">
  <p:cSld name="TITLE_AND_BODY_2_1_1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50350" y="226400"/>
            <a:ext cx="35055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50350" y="1598500"/>
            <a:ext cx="35055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/>
          <p:nvPr>
            <p:ph idx="2" type="pic"/>
          </p:nvPr>
        </p:nvSpPr>
        <p:spPr>
          <a:xfrm>
            <a:off x="4101622" y="226350"/>
            <a:ext cx="4690800" cy="4690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J">
  <p:cSld name="TITLE_AND_BODY_2_1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E46962"/>
          </p15:clr>
        </p15:guide>
        <p15:guide id="2" orient="horz" pos="288">
          <p15:clr>
            <a:srgbClr val="E46962"/>
          </p15:clr>
        </p15:guide>
        <p15:guide id="3" orient="horz" pos="288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G">
  <p:cSld name="TITLE_AND_BODY_2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>
            <p:ph idx="2" type="pic"/>
          </p:nvPr>
        </p:nvSpPr>
        <p:spPr>
          <a:xfrm>
            <a:off x="507438" y="15345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2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C">
  <p:cSld name="TITLE_AND_BODY_2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21"/>
          <p:cNvSpPr/>
          <p:nvPr>
            <p:ph idx="2" type="pic"/>
          </p:nvPr>
        </p:nvSpPr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B">
  <p:cSld name="TITLE_AND_BODY_2_1_2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/>
          <p:nvPr>
            <p:ph idx="2" type="pic"/>
          </p:nvPr>
        </p:nvSpPr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22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I">
  <p:cSld name="TITLE_AND_BODY_2_1_1_1_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/>
          <p:nvPr>
            <p:ph idx="2" type="pic"/>
          </p:nvPr>
        </p:nvSpPr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311825" y="4696689"/>
            <a:ext cx="5487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4700" y="1782325"/>
            <a:ext cx="42873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title"/>
          </p:nvPr>
        </p:nvSpPr>
        <p:spPr>
          <a:xfrm>
            <a:off x="283475" y="420225"/>
            <a:ext cx="73233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nrope"/>
              <a:buNone/>
              <a:defRPr sz="2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00">
          <p15:clr>
            <a:schemeClr val="accent3"/>
          </p15:clr>
        </p15:guide>
        <p15:guide id="2" orient="horz" pos="300">
          <p15:clr>
            <a:schemeClr val="accent3"/>
          </p15:clr>
        </p15:guide>
        <p15:guide id="3" orient="horz" pos="899">
          <p15:clr>
            <a:schemeClr val="accent3"/>
          </p15:clr>
        </p15:guide>
        <p15:guide id="4" pos="1561">
          <p15:clr>
            <a:schemeClr val="accent3"/>
          </p15:clr>
        </p15:guide>
        <p15:guide id="5" pos="1619">
          <p15:clr>
            <a:schemeClr val="accent3"/>
          </p15:clr>
        </p15:guide>
        <p15:guide id="6" orient="horz" pos="962">
          <p15:clr>
            <a:schemeClr val="accent3"/>
          </p15:clr>
        </p15:guide>
        <p15:guide id="7" orient="horz" pos="1561">
          <p15:clr>
            <a:schemeClr val="accent3"/>
          </p15:clr>
        </p15:guide>
        <p15:guide id="8" orient="horz" pos="1619">
          <p15:clr>
            <a:schemeClr val="accent3"/>
          </p15:clr>
        </p15:guide>
        <p15:guide id="9" orient="horz" pos="2281">
          <p15:clr>
            <a:schemeClr val="accent3"/>
          </p15:clr>
        </p15:guide>
        <p15:guide id="10" orient="horz" pos="2339">
          <p15:clr>
            <a:schemeClr val="accent3"/>
          </p15:clr>
        </p15:guide>
        <p15:guide id="11" orient="horz" pos="2943">
          <p15:clr>
            <a:schemeClr val="accent3"/>
          </p15:clr>
        </p15:guide>
        <p15:guide id="12" pos="1981">
          <p15:clr>
            <a:schemeClr val="accent5"/>
          </p15:clr>
        </p15:guide>
        <p15:guide id="13" pos="2039">
          <p15:clr>
            <a:schemeClr val="accent5"/>
          </p15:clr>
        </p15:guide>
        <p15:guide id="14" pos="2880">
          <p15:clr>
            <a:schemeClr val="accent3"/>
          </p15:clr>
        </p15:guide>
        <p15:guide id="15" pos="2938">
          <p15:clr>
            <a:schemeClr val="accent3"/>
          </p15:clr>
        </p15:guide>
        <p15:guide id="16" pos="3721">
          <p15:clr>
            <a:schemeClr val="accent5"/>
          </p15:clr>
        </p15:guide>
        <p15:guide id="17" pos="3779">
          <p15:clr>
            <a:schemeClr val="accent5"/>
          </p15:clr>
        </p15:guide>
        <p15:guide id="18" pos="4141">
          <p15:clr>
            <a:schemeClr val="accent3"/>
          </p15:clr>
        </p15:guide>
        <p15:guide id="19" pos="4199">
          <p15:clr>
            <a:schemeClr val="accent3"/>
          </p15:clr>
        </p15:guide>
        <p15:guide id="20" pos="5460">
          <p15:clr>
            <a:schemeClr val="accent3"/>
          </p15:clr>
        </p15:guide>
        <p15:guide id="21" pos="179">
          <p15:clr>
            <a:schemeClr val="accent1"/>
          </p15:clr>
        </p15:guide>
        <p15:guide id="22" pos="5581">
          <p15:clr>
            <a:schemeClr val="accent1"/>
          </p15:clr>
        </p15:guide>
        <p15:guide id="23" orient="horz" pos="179">
          <p15:clr>
            <a:schemeClr val="accent1"/>
          </p15:clr>
        </p15:guide>
        <p15:guide id="24" orient="horz" pos="3059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34950" y="1795775"/>
            <a:ext cx="3548100" cy="233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Research by Muhammad Dany Alfikri, Rafael Kaliski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arXiv:2409.15740v1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Presented by Mehmet Ali Yılmaz for SENG423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4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450" y="1389825"/>
            <a:ext cx="4374900" cy="3677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24"/>
          <p:cNvSpPr txBox="1"/>
          <p:nvPr/>
        </p:nvSpPr>
        <p:spPr>
          <a:xfrm>
            <a:off x="798125" y="783350"/>
            <a:ext cx="24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24"/>
          <p:cNvSpPr txBox="1"/>
          <p:nvPr/>
        </p:nvSpPr>
        <p:spPr>
          <a:xfrm>
            <a:off x="0" y="362100"/>
            <a:ext cx="91440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Real-Time Pedestrian Detection on IoT Edge Devices: A Lightweight Deep Learning Approach</a:t>
            </a:r>
            <a:endParaRPr sz="2300"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Model Architecture (2): Optimization (Novelty)</a:t>
            </a:r>
            <a:endParaRPr/>
          </a:p>
        </p:txBody>
      </p:sp>
      <p:sp>
        <p:nvSpPr>
          <p:cNvPr id="154" name="Google Shape;154;p33"/>
          <p:cNvSpPr txBox="1"/>
          <p:nvPr>
            <p:ph idx="1" type="body"/>
          </p:nvPr>
        </p:nvSpPr>
        <p:spPr>
          <a:xfrm>
            <a:off x="327575" y="1565671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Standard YOLOv3 uses three detection scales.  (Large, Medium, Small)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It has a more complex and heavier structure.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optimized model uses two detection scales. (Novelty 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It has fewer convolutional layers for efficiency. (Novelty 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00"/>
                </a:solidFill>
              </a:rPr>
              <a:t>Result:</a:t>
            </a:r>
            <a:r>
              <a:rPr lang="tr">
                <a:solidFill>
                  <a:srgbClr val="000000"/>
                </a:solidFill>
              </a:rPr>
              <a:t> A simpler, more compact, and faster architecture.</a:t>
            </a:r>
            <a:endParaRPr sz="1700"/>
          </a:p>
        </p:txBody>
      </p:sp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075" y="152400"/>
            <a:ext cx="4027025" cy="232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075" y="2630425"/>
            <a:ext cx="4027035" cy="2360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Training &amp; Testing Environment</a:t>
            </a:r>
            <a:endParaRPr/>
          </a:p>
        </p:txBody>
      </p:sp>
      <p:sp>
        <p:nvSpPr>
          <p:cNvPr id="161" name="Google Shape;161;p34"/>
          <p:cNvSpPr txBox="1"/>
          <p:nvPr>
            <p:ph idx="1" type="body"/>
          </p:nvPr>
        </p:nvSpPr>
        <p:spPr>
          <a:xfrm>
            <a:off x="5145700" y="1162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Training with the CrowdHuman dataset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Over 15,000 images and 470,000 annotations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Focus on crowded and occluded scenarios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Realistic 3D simulation for testing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Utilized Unity and Traffic3D Library</a:t>
            </a:r>
            <a:endParaRPr/>
          </a:p>
        </p:txBody>
      </p:sp>
      <p:pic>
        <p:nvPicPr>
          <p:cNvPr id="162" name="Google Shape;162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  <p:pic>
        <p:nvPicPr>
          <p:cNvPr id="163" name="Google Shape;1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100" y="2985396"/>
            <a:ext cx="3697500" cy="168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 Hardware &amp; Competitors</a:t>
            </a:r>
            <a:endParaRPr/>
          </a:p>
        </p:txBody>
      </p:sp>
      <p:sp>
        <p:nvSpPr>
          <p:cNvPr id="168" name="Google Shape;168;p35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NVIDIA RTX 3090 provides performance baseline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NVIDIA Jetson Nano B01 is the target device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Compare with Faster R-CNN and RetinaNet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Evaluate against SSD, EfficientNet, and YOLOv3</a:t>
            </a:r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000" y="982875"/>
            <a:ext cx="4531850" cy="31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6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How Was Success Measured? (Metrics)</a:t>
            </a:r>
            <a:endParaRPr/>
          </a:p>
        </p:txBody>
      </p:sp>
      <p:sp>
        <p:nvSpPr>
          <p:cNvPr id="174" name="Google Shape;174;p36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mAP(Mean Average Precision) measures accuracy: higher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FLOPS measures efficiency: lower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Model size is measured by parameters:  lower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Inference time and latency: lower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FPS measures real-world speed: higher is better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Memory usage in MB: lower is better</a:t>
            </a:r>
            <a:endParaRPr/>
          </a:p>
        </p:txBody>
      </p:sp>
      <p:pic>
        <p:nvPicPr>
          <p:cNvPr id="175" name="Google Shape;175;p3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38" y="15193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(1): Theoretical Test on RTX 3090</a:t>
            </a:r>
            <a:endParaRPr/>
          </a:p>
        </p:txBody>
      </p:sp>
      <p:sp>
        <p:nvSpPr>
          <p:cNvPr id="180" name="Google Shape;180;p3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Proposed Tiny YOLO has high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It is very close to competitors like EfficientNet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Tiny YOLO model size is much smaller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It uses significantly fewer parameters</a:t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Accuracy (mAP):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tr" sz="1100">
                <a:solidFill>
                  <a:srgbClr val="000000"/>
                </a:solidFill>
              </a:rPr>
              <a:t>EfficientNet: 0.643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tr" sz="1100">
                <a:solidFill>
                  <a:srgbClr val="000000"/>
                </a:solidFill>
              </a:rPr>
              <a:t>Faster R-CNN: 0.623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tr" sz="1100">
                <a:solidFill>
                  <a:srgbClr val="000000"/>
                </a:solidFill>
              </a:rPr>
              <a:t>Proposed (Tiny YOLO): 0.619</a:t>
            </a:r>
            <a:r>
              <a:rPr lang="tr" sz="1100">
                <a:solidFill>
                  <a:srgbClr val="000000"/>
                </a:solidFill>
              </a:rPr>
              <a:t> (Very close to the competitors!)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Parameters (Size):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tr" sz="1100">
                <a:solidFill>
                  <a:srgbClr val="000000"/>
                </a:solidFill>
              </a:rPr>
              <a:t>Faster R-CNN: 41.12 M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tr" sz="1100">
                <a:solidFill>
                  <a:srgbClr val="000000"/>
                </a:solidFill>
              </a:rPr>
              <a:t>Proposed (Tiny YOLO): 7.39 M</a:t>
            </a:r>
            <a:r>
              <a:rPr lang="tr" sz="1100">
                <a:solidFill>
                  <a:srgbClr val="000000"/>
                </a:solidFill>
              </a:rPr>
              <a:t> (~6x smaller)</a:t>
            </a:r>
            <a:endParaRPr b="1"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First Takeaway: In theory, the model achieves </a:t>
            </a:r>
            <a:r>
              <a:rPr b="1" i="1" lang="tr" sz="1100">
                <a:solidFill>
                  <a:srgbClr val="000000"/>
                </a:solidFill>
              </a:rPr>
              <a:t>nearly the same accuracy</a:t>
            </a:r>
            <a:r>
              <a:rPr b="1" lang="tr" sz="1100">
                <a:solidFill>
                  <a:srgbClr val="000000"/>
                </a:solidFill>
              </a:rPr>
              <a:t> with </a:t>
            </a:r>
            <a:r>
              <a:rPr b="1" i="1" lang="tr" sz="1100">
                <a:solidFill>
                  <a:srgbClr val="000000"/>
                </a:solidFill>
              </a:rPr>
              <a:t>far fewer resources</a:t>
            </a:r>
            <a:r>
              <a:rPr b="1" lang="tr" sz="1100">
                <a:solidFill>
                  <a:srgbClr val="000000"/>
                </a:solidFill>
              </a:rPr>
              <a:t>.</a:t>
            </a:r>
            <a:endParaRPr b="1"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1952075"/>
            <a:ext cx="3682725" cy="18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(2): The Speed Test on Jetson Nano B01</a:t>
            </a:r>
            <a:endParaRPr/>
          </a:p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>
            <a:off x="4436425" y="1410763"/>
            <a:ext cx="4276200" cy="186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Proposed Tiny YOLO model is the fastest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Tiny YOLO achieves 423 ms inference time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Faster R-CNN and EfficientNet are too slow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Original YOLOv3 is slower than our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00"/>
                </a:solidFill>
              </a:rPr>
              <a:t>Second Takeaway: The proposed model is the fastest on the Jetson Nano.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5" y="1127600"/>
            <a:ext cx="4265374" cy="242873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8"/>
          <p:cNvSpPr txBox="1"/>
          <p:nvPr/>
        </p:nvSpPr>
        <p:spPr>
          <a:xfrm>
            <a:off x="283475" y="3485675"/>
            <a:ext cx="30000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Nunito"/>
                <a:ea typeface="Nunito"/>
                <a:cs typeface="Nunito"/>
                <a:sym typeface="Nunito"/>
              </a:rPr>
              <a:t>Faster R-CNN: ~2200 ms (2.2 seconds - </a:t>
            </a: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Unusable!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Nunito"/>
                <a:ea typeface="Nunito"/>
                <a:cs typeface="Nunito"/>
                <a:sym typeface="Nunito"/>
              </a:rPr>
              <a:t>EfficientNet: ~2000 ms (2.0 seconds - </a:t>
            </a: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Unusable!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latin typeface="Nunito"/>
                <a:ea typeface="Nunito"/>
                <a:cs typeface="Nunito"/>
                <a:sym typeface="Nunito"/>
              </a:rPr>
              <a:t>Original YOLOv3: 610 ms (0.6 seconds)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Proposed (Tiny YOLO): 423 ms (0.4 seconds)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9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(3): The Engineering Trade-off</a:t>
            </a:r>
            <a:endParaRPr/>
          </a:p>
        </p:txBody>
      </p:sp>
      <p:sp>
        <p:nvSpPr>
          <p:cNvPr id="193" name="Google Shape;193;p39"/>
          <p:cNvSpPr txBox="1"/>
          <p:nvPr>
            <p:ph idx="1" type="body"/>
          </p:nvPr>
        </p:nvSpPr>
        <p:spPr>
          <a:xfrm>
            <a:off x="4499126" y="1317575"/>
            <a:ext cx="4150800" cy="250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The proposed model balances speed and accuracy.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Faster R-CNN offers high accuracy but is slower.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Tiny YOLO is very fast with good accuracy.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Speed is crucial for real-time safety applications.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00"/>
                </a:solidFill>
              </a:rPr>
              <a:t>Third Takeaway: For safety, being </a:t>
            </a:r>
            <a:r>
              <a:rPr b="1" i="1" lang="tr">
                <a:solidFill>
                  <a:srgbClr val="000000"/>
                </a:solidFill>
              </a:rPr>
              <a:t>'fast enough'</a:t>
            </a:r>
            <a:r>
              <a:rPr b="1" lang="tr">
                <a:solidFill>
                  <a:srgbClr val="000000"/>
                </a:solidFill>
              </a:rPr>
              <a:t> is more critical than being '</a:t>
            </a:r>
            <a:r>
              <a:rPr b="1" i="1" lang="tr">
                <a:solidFill>
                  <a:srgbClr val="000000"/>
                </a:solidFill>
              </a:rPr>
              <a:t>the most accurate</a:t>
            </a:r>
            <a:r>
              <a:rPr b="1" lang="tr">
                <a:solidFill>
                  <a:srgbClr val="000000"/>
                </a:solidFill>
              </a:rPr>
              <a:t>'.</a:t>
            </a:r>
            <a:endParaRPr b="1" sz="1700"/>
          </a:p>
        </p:txBody>
      </p:sp>
      <p:pic>
        <p:nvPicPr>
          <p:cNvPr id="194" name="Google Shape;1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6500"/>
            <a:ext cx="4240749" cy="23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9"/>
          <p:cNvSpPr txBox="1"/>
          <p:nvPr/>
        </p:nvSpPr>
        <p:spPr>
          <a:xfrm>
            <a:off x="283475" y="3569425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Y-Axis: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 Accuracy (Higher is better)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X-Axis: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 Speed (ms) (Left is better)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Faster R-CNN (Top Right):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 Highest Accuracy, Slowest Speed.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Proposed (Tiny YOLO) (Top Left):</a:t>
            </a:r>
            <a:r>
              <a:rPr lang="tr" sz="1100">
                <a:latin typeface="Nunito"/>
                <a:ea typeface="Nunito"/>
                <a:cs typeface="Nunito"/>
                <a:sym typeface="Nunito"/>
              </a:rPr>
              <a:t> Very Fast (423ms), Very Good Accuracy (78%).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0"/>
          <p:cNvSpPr txBox="1"/>
          <p:nvPr>
            <p:ph type="title"/>
          </p:nvPr>
        </p:nvSpPr>
        <p:spPr>
          <a:xfrm>
            <a:off x="327575" y="340500"/>
            <a:ext cx="81192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Results (4): Resource Usage (RAM)</a:t>
            </a:r>
            <a:endParaRPr/>
          </a:p>
        </p:txBody>
      </p:sp>
      <p:sp>
        <p:nvSpPr>
          <p:cNvPr id="200" name="Google Shape;200;p40"/>
          <p:cNvSpPr txBox="1"/>
          <p:nvPr>
            <p:ph idx="1" type="body"/>
          </p:nvPr>
        </p:nvSpPr>
        <p:spPr>
          <a:xfrm>
            <a:off x="327575" y="1616646"/>
            <a:ext cx="35481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Tiny YOLO uses significantly less 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Faster R-CNN and YOLOv3 use much more memory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Proposed model uses only 50.81 MB 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Our model is highly efficient in memory usage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00"/>
                </a:solidFill>
              </a:rPr>
              <a:t>Fourth Takeaway: The proposed model uses 6x less RAM than its closest competitor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075" y="1070700"/>
            <a:ext cx="4963526" cy="2641783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/>
        </p:nvSpPr>
        <p:spPr>
          <a:xfrm>
            <a:off x="4028075" y="3812950"/>
            <a:ext cx="30000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GPU Memory Usage: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tr" sz="1100">
                <a:latin typeface="Nunito"/>
                <a:ea typeface="Nunito"/>
                <a:cs typeface="Nunito"/>
                <a:sym typeface="Nunito"/>
              </a:rPr>
              <a:t>Faster R-CNN: ~480 MB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lang="tr" sz="1100">
                <a:latin typeface="Nunito"/>
                <a:ea typeface="Nunito"/>
                <a:cs typeface="Nunito"/>
                <a:sym typeface="Nunito"/>
              </a:rPr>
              <a:t>Original YOLOv3: ~312 MB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●"/>
            </a:pPr>
            <a:r>
              <a:rPr b="1" lang="tr" sz="1100">
                <a:latin typeface="Nunito"/>
                <a:ea typeface="Nunito"/>
                <a:cs typeface="Nunito"/>
                <a:sym typeface="Nunito"/>
              </a:rPr>
              <a:t>Proposed (Tiny YOLO): 50.81 MB</a:t>
            </a:r>
            <a:endParaRPr b="1"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1"/>
          <p:cNvSpPr txBox="1"/>
          <p:nvPr>
            <p:ph type="title"/>
          </p:nvPr>
        </p:nvSpPr>
        <p:spPr>
          <a:xfrm>
            <a:off x="327575" y="340500"/>
            <a:ext cx="3548100" cy="59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3 Key Takeaways</a:t>
            </a:r>
            <a:endParaRPr b="1"/>
          </a:p>
        </p:txBody>
      </p:sp>
      <p:sp>
        <p:nvSpPr>
          <p:cNvPr id="207" name="Google Shape;207;p41"/>
          <p:cNvSpPr txBox="1"/>
          <p:nvPr>
            <p:ph idx="1" type="body"/>
          </p:nvPr>
        </p:nvSpPr>
        <p:spPr>
          <a:xfrm>
            <a:off x="327575" y="1019850"/>
            <a:ext cx="8459100" cy="311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tr" sz="1600">
                <a:solidFill>
                  <a:srgbClr val="000000"/>
                </a:solidFill>
              </a:rPr>
              <a:t>1. Edge Computing is Critical: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tr">
                <a:solidFill>
                  <a:srgbClr val="000000"/>
                </a:solidFill>
              </a:rPr>
              <a:t>High-latency Cloud systems are not viable for real-time safety applications. The solution is local (edge) processing.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tr" sz="1600">
                <a:solidFill>
                  <a:srgbClr val="000000"/>
                </a:solidFill>
              </a:rPr>
              <a:t>2. The 'Best' vs. The 'Fittest':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tr">
                <a:solidFill>
                  <a:srgbClr val="000000"/>
                </a:solidFill>
              </a:rPr>
              <a:t>The "heaviest" models (like Faster R-CNN) become unusable on constrained IoT devices (like Jetson Nano) due to their slowness. The key is the balance of Speed/Accuracy/Resources.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b="1" lang="tr" sz="1600">
                <a:solidFill>
                  <a:srgbClr val="000000"/>
                </a:solidFill>
              </a:rPr>
              <a:t>3. Smart Optimization Works:</a:t>
            </a:r>
            <a:endParaRPr b="1" sz="16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</a:pPr>
            <a:r>
              <a:rPr lang="tr">
                <a:solidFill>
                  <a:srgbClr val="000000"/>
                </a:solidFill>
              </a:rPr>
              <a:t>This study proved that (MobileNetV2 + 2-Scale YOLO) can create a model that is faster, lighter, and </a:t>
            </a:r>
            <a:r>
              <a:rPr i="1" lang="tr">
                <a:solidFill>
                  <a:srgbClr val="000000"/>
                </a:solidFill>
              </a:rPr>
              <a:t>even more accurate</a:t>
            </a:r>
            <a:r>
              <a:rPr lang="tr">
                <a:solidFill>
                  <a:srgbClr val="000000"/>
                </a:solidFill>
              </a:rPr>
              <a:t> than the standard model.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Future Work &amp; Closing</a:t>
            </a:r>
            <a:endParaRPr/>
          </a:p>
        </p:txBody>
      </p:sp>
      <p:sp>
        <p:nvSpPr>
          <p:cNvPr id="212" name="Google Shape;212;p42"/>
          <p:cNvSpPr txBox="1"/>
          <p:nvPr>
            <p:ph idx="1" type="body"/>
          </p:nvPr>
        </p:nvSpPr>
        <p:spPr>
          <a:xfrm>
            <a:off x="507450" y="1519301"/>
            <a:ext cx="4782300" cy="10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System needs to move out of simulation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Integrate with real-world LTE or 5G networks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Test end-to-end latency in real conditions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Real-Time Pedestrian Detection on IoT Edge&#10; Devices: A Lightweight Deep Learning Approach" id="213" name="Google Shape;21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2275" y="0"/>
            <a:ext cx="44217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2"/>
          <p:cNvSpPr txBox="1"/>
          <p:nvPr/>
        </p:nvSpPr>
        <p:spPr>
          <a:xfrm>
            <a:off x="507450" y="2653025"/>
            <a:ext cx="42147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latin typeface="Nunito"/>
                <a:ea typeface="Nunito"/>
                <a:cs typeface="Nunito"/>
                <a:sym typeface="Nunito"/>
              </a:rPr>
              <a:t>Paper Info: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'Real-Time Pedestrian Detection on IoT Edge Devices: A Lightweight Deep Learning Approach'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M. D. Alfikri, R. Kaliski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tr">
                <a:latin typeface="Nunito"/>
                <a:ea typeface="Nunito"/>
                <a:cs typeface="Nunito"/>
                <a:sym typeface="Nunito"/>
              </a:rPr>
              <a:t>arXiv:2409.15740v1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/>
          <p:nvPr>
            <p:ph type="title"/>
          </p:nvPr>
        </p:nvSpPr>
        <p:spPr>
          <a:xfrm>
            <a:off x="5427950" y="289525"/>
            <a:ext cx="34059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Problem: Human Error in Traffic</a:t>
            </a:r>
            <a:endParaRPr/>
          </a:p>
        </p:txBody>
      </p:sp>
      <p:sp>
        <p:nvSpPr>
          <p:cNvPr id="106" name="Google Shape;106;p25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Momentary lapses cause serious traffic accidents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Human error leads to many pedestrian fatalities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Taiwan reported over 16,600 accidents in 2021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Technology can provide solutions to this problem</a:t>
            </a:r>
            <a:endParaRPr/>
          </a:p>
        </p:txBody>
      </p:sp>
      <p:pic>
        <p:nvPicPr>
          <p:cNvPr id="107" name="Google Shape;107;p25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3"/>
          <p:cNvSpPr txBox="1"/>
          <p:nvPr>
            <p:ph type="title"/>
          </p:nvPr>
        </p:nvSpPr>
        <p:spPr>
          <a:xfrm>
            <a:off x="350350" y="387900"/>
            <a:ext cx="3765900" cy="13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 You &amp; Questions</a:t>
            </a:r>
            <a:endParaRPr/>
          </a:p>
        </p:txBody>
      </p:sp>
      <p:sp>
        <p:nvSpPr>
          <p:cNvPr id="219" name="Google Shape;219;p43"/>
          <p:cNvSpPr txBox="1"/>
          <p:nvPr>
            <p:ph idx="1" type="body"/>
          </p:nvPr>
        </p:nvSpPr>
        <p:spPr>
          <a:xfrm>
            <a:off x="358825" y="1920096"/>
            <a:ext cx="3363600" cy="118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Thank you for your attention.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 welcome any questions you may have.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Real-Time Pedestrian Detection on IoT Edge Devices: A Lightweight Deep Learning Approach" id="220" name="Google Shape;2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650" y="0"/>
            <a:ext cx="48753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tr" sz="2398"/>
              <a:t>Solution Approach: Intelligent Transportation Systems (ITS)</a:t>
            </a:r>
            <a:endParaRPr sz="221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/>
          </a:p>
        </p:txBody>
      </p:sp>
      <p:sp>
        <p:nvSpPr>
          <p:cNvPr id="112" name="Google Shape;112;p26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Cloud approach has high latency issues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Edge approach offers very low latency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Real-time responses are crucial for safety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Local processing ensures quick actions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Note:</a:t>
            </a:r>
            <a:r>
              <a:rPr lang="tr"/>
              <a:t> In safety, not seconds, but milliseconds save lives.</a:t>
            </a:r>
            <a:endParaRPr/>
          </a:p>
        </p:txBody>
      </p:sp>
      <p:pic>
        <p:nvPicPr>
          <p:cNvPr id="113" name="Google Shape;113;p2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Research Dilemma</a:t>
            </a:r>
            <a:endParaRPr/>
          </a:p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Edge devices offer low latency, but have limited resources.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Deep learning models provide accuracy but are often heavy.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A core question is how to balance these factors.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Fast, accurate, and lightweight models are needed.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0000"/>
                </a:solidFill>
              </a:rPr>
              <a:t>The Core Question:</a:t>
            </a:r>
            <a:r>
              <a:rPr lang="tr">
                <a:solidFill>
                  <a:srgbClr val="000000"/>
                </a:solidFill>
              </a:rPr>
              <a:t> On resource-constrained IoT devices, how do we run a model that is FAST, ACCURATE, and LIGHTWEIGHT </a:t>
            </a:r>
            <a:r>
              <a:rPr i="1" lang="tr">
                <a:solidFill>
                  <a:srgbClr val="000000"/>
                </a:solidFill>
              </a:rPr>
              <a:t>at the same time</a:t>
            </a:r>
            <a:r>
              <a:rPr lang="tr">
                <a:solidFill>
                  <a:srgbClr val="000000"/>
                </a:solidFill>
              </a:rPr>
              <a:t>?</a:t>
            </a:r>
            <a:endParaRPr/>
          </a:p>
        </p:txBody>
      </p:sp>
      <p:pic>
        <p:nvPicPr>
          <p:cNvPr id="119" name="Google Shape;119;p27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Current Approaches (1): Classical Methods</a:t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Classical methods rely on handcrafted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HOG(Histogram of Oriented Gradients) + SVM is a common example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Manual definition</a:t>
            </a:r>
            <a:r>
              <a:rPr lang="tr"/>
              <a:t> of shape and texture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Issues with brittleness (weak against different angles, partial occlusion) and slow processing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Impractical for real-time applications</a:t>
            </a:r>
            <a:endParaRPr/>
          </a:p>
        </p:txBody>
      </p:sp>
      <p:pic>
        <p:nvPicPr>
          <p:cNvPr id="125" name="Google Shape;125;p28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5950" y="1519300"/>
            <a:ext cx="3090600" cy="30906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5427950" y="289525"/>
            <a:ext cx="35880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Current Approaches (2): Deep Learning (CNN)</a:t>
            </a:r>
            <a:endParaRPr/>
          </a:p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5427950" y="1565672"/>
            <a:ext cx="3405900" cy="328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Two-stage detectors offer high accuracy but are slower ( Faster R-CNN 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Single-stage detectors like YOLO are very fast (YOLO, SSD)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Single-stage models may have slightly lower accuracy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Deep learning CNNs are used in both approaches</a:t>
            </a:r>
            <a:endParaRPr/>
          </a:p>
        </p:txBody>
      </p:sp>
      <p:pic>
        <p:nvPicPr>
          <p:cNvPr id="131" name="Google Shape;131;p29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14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The Research Gap &amp; Contribution</a:t>
            </a:r>
            <a:endParaRPr/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3854182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The Need:</a:t>
            </a:r>
            <a:r>
              <a:rPr lang="tr" sz="1100">
                <a:solidFill>
                  <a:srgbClr val="000000"/>
                </a:solidFill>
              </a:rPr>
              <a:t> For Edge (IoT) devices, 'speed' and 'lightness' are the priority.</a:t>
            </a:r>
            <a:endParaRPr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The Gap:</a:t>
            </a:r>
            <a:r>
              <a:rPr lang="tr" sz="1100">
                <a:solidFill>
                  <a:srgbClr val="000000"/>
                </a:solidFill>
              </a:rPr>
              <a:t> Even fast single-stage models (like YOLO) can still be too </a:t>
            </a:r>
            <a:r>
              <a:rPr b="1" lang="tr" sz="1100">
                <a:solidFill>
                  <a:srgbClr val="000000"/>
                </a:solidFill>
              </a:rPr>
              <a:t>'heavy'</a:t>
            </a:r>
            <a:r>
              <a:rPr lang="tr" sz="1100">
                <a:solidFill>
                  <a:srgbClr val="000000"/>
                </a:solidFill>
              </a:rPr>
              <a:t> for constrained IoT devices.</a:t>
            </a:r>
            <a:endParaRPr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100">
                <a:solidFill>
                  <a:srgbClr val="000000"/>
                </a:solidFill>
              </a:rPr>
              <a:t>This Paper's Core Contribution:</a:t>
            </a:r>
            <a:endParaRPr b="1"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tr" sz="1100">
                <a:solidFill>
                  <a:srgbClr val="000000"/>
                </a:solidFill>
              </a:rPr>
              <a:t>Based on the YOLO architecture,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tr" sz="1100">
                <a:solidFill>
                  <a:srgbClr val="000000"/>
                </a:solidFill>
              </a:rPr>
              <a:t>To design a </a:t>
            </a:r>
            <a:r>
              <a:rPr b="1" lang="tr" sz="1100">
                <a:solidFill>
                  <a:srgbClr val="000000"/>
                </a:solidFill>
              </a:rPr>
              <a:t>lightweight</a:t>
            </a:r>
            <a:r>
              <a:rPr lang="tr" sz="1100">
                <a:solidFill>
                  <a:srgbClr val="000000"/>
                </a:solidFill>
              </a:rPr>
              <a:t> and </a:t>
            </a:r>
            <a:r>
              <a:rPr b="1" lang="tr" sz="1100">
                <a:solidFill>
                  <a:srgbClr val="000000"/>
                </a:solidFill>
              </a:rPr>
              <a:t>optimized</a:t>
            </a:r>
            <a:r>
              <a:rPr lang="tr" sz="1100">
                <a:solidFill>
                  <a:srgbClr val="000000"/>
                </a:solidFill>
              </a:rPr>
              <a:t> deep learning model,</a:t>
            </a:r>
            <a:endParaRPr sz="1100">
              <a:solidFill>
                <a:srgbClr val="000000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unito"/>
              <a:buChar char="●"/>
            </a:pPr>
            <a:r>
              <a:rPr lang="tr" sz="1100">
                <a:solidFill>
                  <a:srgbClr val="000000"/>
                </a:solidFill>
              </a:rPr>
              <a:t>To run efficiently on low-cost edge devices like the Nvidia Jetson Nano.</a:t>
            </a:r>
            <a:endParaRPr sz="11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30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438" y="1534500"/>
            <a:ext cx="3090600" cy="309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type="title"/>
          </p:nvPr>
        </p:nvSpPr>
        <p:spPr>
          <a:xfrm>
            <a:off x="5145700" y="226400"/>
            <a:ext cx="3651900" cy="109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Proposed System Architecture</a:t>
            </a:r>
            <a:endParaRPr/>
          </a:p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5145700" y="1598500"/>
            <a:ext cx="3651900" cy="33186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Camera captures image or video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IoT Edge Device processes data locally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Tiny YOLO model detects pedestrians on device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Detection results (only JSON) sent via MQTT protocol(fast and very lightweight protocol)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Server publishes alerts to relevant subscribers(vehicles)</a:t>
            </a:r>
            <a:endParaRPr/>
          </a:p>
        </p:txBody>
      </p:sp>
      <p:pic>
        <p:nvPicPr>
          <p:cNvPr id="143" name="Google Shape;143;p31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47" y="226350"/>
            <a:ext cx="4690800" cy="4690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27575" y="289525"/>
            <a:ext cx="3548100" cy="10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Model Architecture (1): The Backbone</a:t>
            </a:r>
            <a:endParaRPr/>
          </a:p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27575" y="1383025"/>
            <a:ext cx="3548100" cy="347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Extract meaningful features from the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Standard YOLOv3 uses Darknet-53 backbone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"/>
              <a:t>Proposed model utilizes MobileNetV2 backbone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661">
                <a:solidFill>
                  <a:srgbClr val="000000"/>
                </a:solidFill>
              </a:rPr>
              <a:t>Why MobileNetV2 ?</a:t>
            </a:r>
            <a:endParaRPr b="1" sz="1661">
              <a:solidFill>
                <a:srgbClr val="000000"/>
              </a:solidFill>
            </a:endParaRPr>
          </a:p>
          <a:p>
            <a:pPr indent="-31227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18"/>
              <a:buFont typeface="Nunito"/>
              <a:buChar char="●"/>
            </a:pPr>
            <a:r>
              <a:rPr lang="tr" sz="1317">
                <a:solidFill>
                  <a:srgbClr val="000000"/>
                </a:solidFill>
              </a:rPr>
              <a:t>Designed for mobile and resource-constrained systems.</a:t>
            </a:r>
            <a:endParaRPr sz="1317">
              <a:solidFill>
                <a:srgbClr val="000000"/>
              </a:solidFill>
            </a:endParaRPr>
          </a:p>
          <a:p>
            <a:pPr indent="-31227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8"/>
              <a:buFont typeface="Nunito"/>
              <a:buChar char="●"/>
            </a:pPr>
            <a:r>
              <a:rPr lang="tr" sz="1317">
                <a:solidFill>
                  <a:srgbClr val="000000"/>
                </a:solidFill>
              </a:rPr>
              <a:t>Provides high efficiency with fewer parameters and less computation (low FLOPS).</a:t>
            </a:r>
            <a:endParaRPr sz="1317">
              <a:solidFill>
                <a:srgbClr val="000000"/>
              </a:solidFill>
            </a:endParaRPr>
          </a:p>
          <a:p>
            <a:pPr indent="-31227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18"/>
              <a:buFont typeface="Nunito"/>
              <a:buChar char="●"/>
            </a:pPr>
            <a:r>
              <a:rPr i="1" lang="tr" sz="1317">
                <a:solidFill>
                  <a:srgbClr val="000000"/>
                </a:solidFill>
              </a:rPr>
              <a:t>Goal: Maximum feature extraction with (Jetson Nano's) limited resources.</a:t>
            </a:r>
            <a:endParaRPr i="1" sz="1317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2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349" y="316350"/>
            <a:ext cx="4510800" cy="4510800"/>
          </a:xfrm>
          <a:prstGeom prst="roundRect">
            <a:avLst>
              <a:gd fmla="val 50000" name="adj"/>
            </a:avLst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